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Lobster"/>
      <p:regular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Oswa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2F3210-E401-4362-B0D2-8D8C9C254E95}">
  <a:tblStyle styleId="{812F3210-E401-4362-B0D2-8D8C9C254E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Lato-regular.fntdata"/><Relationship Id="rId43" Type="http://schemas.openxmlformats.org/officeDocument/2006/relationships/font" Target="fonts/Lobster-regular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swald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7bdda2bea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7bdda2bea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7bdda2bea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7bdda2bea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7bdda2bea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7bdda2bea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7bdda2bea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7bdda2bea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049fcc4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049fcc4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025bf23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025bf23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se puede observar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025bf233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025bf233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025bf233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025bf233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7bdda2bea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7bdda2bea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025bf233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025bf233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7bdda2be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7bdda2be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025bf233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025bf233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25bf233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25bf233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049fcc48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049fcc48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049fcc48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049fcc4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049fcc48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049fcc48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0476a665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0476a665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0476a66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0476a66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049fcc48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049fcc48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0476a665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0476a665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0476a665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0476a665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7bdda2bea_1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7bdda2bea_1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0476a665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0476a665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7bdda2b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7bdda2b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7bdda2b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7bdda2b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7bdda2b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7bdda2b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7bdda2be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7bdda2b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7bdda2be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7bdda2be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7bdda2bea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7bdda2bea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7bdda2bea_1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7bdda2bea_1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7bdda2bea_1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7bdda2bea_1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7bdda2bea_1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7bdda2bea_1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7bdda2bea_1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7bdda2bea_1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7bdda2bea_1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7bdda2bea_1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7bdda2be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7bdda2be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youtube.com/watch?v=ozmTIYWynjg" TargetMode="External"/><Relationship Id="rId4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es.investing.com/" TargetMode="External"/><Relationship Id="rId4" Type="http://schemas.openxmlformats.org/officeDocument/2006/relationships/hyperlink" Target="https://www.theofficialboard.es/organigrama/siemens-gamesa-renewable-energy" TargetMode="External"/><Relationship Id="rId5" Type="http://schemas.openxmlformats.org/officeDocument/2006/relationships/hyperlink" Target="https://www.siemensgamesa.com/es-es/-/media/siemensgamesa/downloads/es/sustainability/politica-global-de-rsc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75300" y="3867350"/>
            <a:ext cx="1532100" cy="10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Paula Gonzalez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Oscar Jimenez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Axel Kamp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Luken Landa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Ibai Larralde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67000">
              <a:srgbClr val="A7C2F1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12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/>
              <a:t>PRINCIPALES PRINCIPIOS</a:t>
            </a:r>
            <a:endParaRPr b="1" sz="2700"/>
          </a:p>
        </p:txBody>
      </p:sp>
      <p:sp>
        <p:nvSpPr>
          <p:cNvPr id="119" name="Google Shape;119;p22"/>
          <p:cNvSpPr txBox="1"/>
          <p:nvPr/>
        </p:nvSpPr>
        <p:spPr>
          <a:xfrm>
            <a:off x="692775" y="12198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1.</a:t>
            </a:r>
            <a:r>
              <a:rPr lang="es" sz="1300"/>
              <a:t>Cumplir con la legalidad vigente en los países en los que opera y asegurar un comportamiento ético.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/>
              <a:t>2.Promover la integración de los principios del Pacto Mundial de las Naciones Unidas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/>
              <a:t>3.Garantizar un gobierno empresarial responsable que transmita confianza y credibilidad a las partes interesadas.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/>
              <a:t>4.Lograr una cultura de trabajo basada en el trabajo seguro y saludable, la igualdad de oportunidades y la motivación.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/>
              <a:t>5.Contribuir al desarrollo sostenible reduciendo el impacto ambiental de las actividades de la Empresa y generando nuevas soluciones por medio de la innovación</a:t>
            </a:r>
            <a:r>
              <a:rPr lang="es" sz="1300">
                <a:solidFill>
                  <a:srgbClr val="233A44"/>
                </a:solidFill>
              </a:rPr>
              <a:t>.</a:t>
            </a:r>
            <a:endParaRPr sz="1300">
              <a:solidFill>
                <a:srgbClr val="233A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819150" y="46157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</a:t>
            </a:r>
            <a:r>
              <a:rPr lang="es"/>
              <a:t>.</a:t>
            </a:r>
            <a:r>
              <a:rPr lang="es" sz="1200"/>
              <a:t>Desarrollar una cadena de suministro responsable, proporcionando a los clientes toda la información relevante sobre los servicios y productos vendidos.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7.Promover acciones socialmente responsables dentro del Grupo Siemens Gamesa para lograr la armonía entre los valores corporativos y las expectativas sociales. 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200"/>
              <a:t>L</a:t>
            </a:r>
            <a:r>
              <a:rPr b="1" lang="es" sz="1200"/>
              <a:t>a Política global de responsabilidad social corporativa se ha cumplido debidamente debido a que en los últimos años no hemos encontrado ninguno hecho que lo niegue.</a:t>
            </a:r>
            <a:endParaRPr b="1" sz="13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200" y="2571750"/>
            <a:ext cx="5751588" cy="221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2129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DISEÑO ORGANIZATIVO</a:t>
            </a:r>
            <a:endParaRPr b="1" sz="2900"/>
          </a:p>
        </p:txBody>
      </p:sp>
      <p:sp>
        <p:nvSpPr>
          <p:cNvPr id="131" name="Google Shape;131;p24"/>
          <p:cNvSpPr txBox="1"/>
          <p:nvPr/>
        </p:nvSpPr>
        <p:spPr>
          <a:xfrm>
            <a:off x="579550" y="1195325"/>
            <a:ext cx="3676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Consejo de administración: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13247" l="14283" r="45682" t="29969"/>
          <a:stretch/>
        </p:blipFill>
        <p:spPr>
          <a:xfrm>
            <a:off x="3575252" y="1195325"/>
            <a:ext cx="4684917" cy="34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0" y="919325"/>
            <a:ext cx="3016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/>
              <a:t>ORGANIGRAMA DE LA EMPRESA</a:t>
            </a:r>
            <a:endParaRPr b="1" sz="1100"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5472" l="12626" r="11627" t="10845"/>
          <a:stretch/>
        </p:blipFill>
        <p:spPr>
          <a:xfrm>
            <a:off x="3065275" y="0"/>
            <a:ext cx="4197718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10624" l="12458" r="12623" t="9732"/>
          <a:stretch/>
        </p:blipFill>
        <p:spPr>
          <a:xfrm>
            <a:off x="3016250" y="2448000"/>
            <a:ext cx="42957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184738" y="11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CUENTA DE RESULTADOS</a:t>
            </a:r>
            <a:endParaRPr sz="2300"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10634" l="17926" r="45733" t="22062"/>
          <a:stretch/>
        </p:blipFill>
        <p:spPr>
          <a:xfrm>
            <a:off x="4353000" y="687450"/>
            <a:ext cx="4271040" cy="42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4">
            <a:alphaModFix/>
          </a:blip>
          <a:srcRect b="80604" l="21670" r="31484" t="13391"/>
          <a:stretch/>
        </p:blipFill>
        <p:spPr>
          <a:xfrm>
            <a:off x="4353000" y="390175"/>
            <a:ext cx="4271050" cy="2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326750" y="819238"/>
            <a:ext cx="3678600" cy="3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2017: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Beneficio antes de impuestos: +8189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Beneficio neto</a:t>
            </a:r>
            <a:r>
              <a:rPr lang="es" u="sng"/>
              <a:t>:</a:t>
            </a:r>
            <a:r>
              <a:rPr lang="es"/>
              <a:t> +5961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2018: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Beneficio antes de impuestos: +8050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dk1"/>
                </a:solidFill>
              </a:rPr>
              <a:t>Beneficio neto</a:t>
            </a:r>
            <a:r>
              <a:rPr lang="es" u="sng"/>
              <a:t>:</a:t>
            </a:r>
            <a:r>
              <a:rPr lang="es"/>
              <a:t> +5807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2019: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Beneficio antes de impuestos: +7518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dk1"/>
                </a:solidFill>
              </a:rPr>
              <a:t>Beneficio neto</a:t>
            </a:r>
            <a:r>
              <a:rPr lang="es" u="sng"/>
              <a:t>:</a:t>
            </a:r>
            <a:r>
              <a:rPr lang="es"/>
              <a:t> +5175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19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BALANCE FINANCIERO</a:t>
            </a:r>
            <a:endParaRPr sz="2300"/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12930" l="21670" r="31484" t="13852"/>
          <a:stretch/>
        </p:blipFill>
        <p:spPr>
          <a:xfrm>
            <a:off x="3160475" y="841925"/>
            <a:ext cx="5361024" cy="37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311700" y="678050"/>
            <a:ext cx="20622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ACTIVO:</a:t>
            </a:r>
            <a:endParaRPr u="sng"/>
          </a:p>
        </p:txBody>
      </p:sp>
      <p:sp>
        <p:nvSpPr>
          <p:cNvPr id="155" name="Google Shape;155;p27"/>
          <p:cNvSpPr txBox="1"/>
          <p:nvPr/>
        </p:nvSpPr>
        <p:spPr>
          <a:xfrm>
            <a:off x="317125" y="1409475"/>
            <a:ext cx="25899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EXISTENCIAS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DEUDAS A COBRAR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INMOVILIZADO MATERIAL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INMOVILIZADO INMATERIAL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INVERSIONES A LARGO PLAZO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1642200" y="1409475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/>
          <p:nvPr/>
        </p:nvSpPr>
        <p:spPr>
          <a:xfrm>
            <a:off x="2508000" y="2251625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2143275" y="1830325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/>
          <p:nvPr/>
        </p:nvSpPr>
        <p:spPr>
          <a:xfrm rot="10800000">
            <a:off x="2724175" y="3237825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 rot="10800000">
            <a:off x="2373900" y="3751700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19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BALANCE FINANCIERO</a:t>
            </a:r>
            <a:endParaRPr sz="2300"/>
          </a:p>
        </p:txBody>
      </p:sp>
      <p:sp>
        <p:nvSpPr>
          <p:cNvPr id="166" name="Google Shape;166;p28"/>
          <p:cNvSpPr txBox="1"/>
          <p:nvPr/>
        </p:nvSpPr>
        <p:spPr>
          <a:xfrm>
            <a:off x="311700" y="678050"/>
            <a:ext cx="20622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PASIVO</a:t>
            </a:r>
            <a:r>
              <a:rPr lang="es" u="sng"/>
              <a:t>:</a:t>
            </a:r>
            <a:endParaRPr u="sng"/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13976" l="20154" r="37960" t="12693"/>
          <a:stretch/>
        </p:blipFill>
        <p:spPr>
          <a:xfrm>
            <a:off x="3107675" y="1148800"/>
            <a:ext cx="5652202" cy="36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4">
            <a:alphaModFix/>
          </a:blip>
          <a:srcRect b="80604" l="21670" r="31484" t="13391"/>
          <a:stretch/>
        </p:blipFill>
        <p:spPr>
          <a:xfrm>
            <a:off x="3107675" y="851525"/>
            <a:ext cx="5652202" cy="2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309225" y="1381225"/>
            <a:ext cx="23913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DEUDAS CON ACREEDORES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GASTOS ACUMULADOS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PATRIMONIO NETO</a:t>
            </a:r>
            <a:endParaRPr sz="1300"/>
          </a:p>
        </p:txBody>
      </p:sp>
      <p:sp>
        <p:nvSpPr>
          <p:cNvPr id="170" name="Google Shape;170;p28"/>
          <p:cNvSpPr/>
          <p:nvPr/>
        </p:nvSpPr>
        <p:spPr>
          <a:xfrm>
            <a:off x="1817775" y="1523100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/>
          <p:nvPr/>
        </p:nvSpPr>
        <p:spPr>
          <a:xfrm>
            <a:off x="2465950" y="2036975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2045000" y="2447850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4294967295" type="title"/>
          </p:nvPr>
        </p:nvSpPr>
        <p:spPr>
          <a:xfrm>
            <a:off x="311700" y="84300"/>
            <a:ext cx="4260300" cy="4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2017: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Activo corriente: 60750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Activo no corriente: 75361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rgbClr val="FF0000"/>
                </a:solidFill>
              </a:rPr>
              <a:t>Total activo</a:t>
            </a:r>
            <a:r>
              <a:rPr lang="es" sz="1400">
                <a:solidFill>
                  <a:srgbClr val="FF0000"/>
                </a:solidFill>
              </a:rPr>
              <a:t>: 136111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/>
              <a:t>2018: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Activo corriente: 64556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Activo no corriente: 74359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rgbClr val="FF0000"/>
                </a:solidFill>
              </a:rPr>
              <a:t>Total activo</a:t>
            </a:r>
            <a:r>
              <a:rPr lang="es" sz="1400">
                <a:solidFill>
                  <a:srgbClr val="FF0000"/>
                </a:solidFill>
              </a:rPr>
              <a:t>: 138915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2019: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Activo corriente: 70370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Activo no corriente: 79878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u="sng">
                <a:solidFill>
                  <a:srgbClr val="FF0000"/>
                </a:solidFill>
              </a:rPr>
              <a:t>Total activo</a:t>
            </a:r>
            <a:r>
              <a:rPr lang="es" sz="1400">
                <a:solidFill>
                  <a:srgbClr val="FF0000"/>
                </a:solidFill>
              </a:rPr>
              <a:t>: 150248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8" name="Google Shape;178;p29"/>
          <p:cNvSpPr txBox="1"/>
          <p:nvPr>
            <p:ph idx="4294967295" type="title"/>
          </p:nvPr>
        </p:nvSpPr>
        <p:spPr>
          <a:xfrm>
            <a:off x="2761025" y="-123075"/>
            <a:ext cx="33618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Pasivo corriente: 46077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Pasivo no corriente: 46853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/>
              <a:t>Total pasivo</a:t>
            </a:r>
            <a:r>
              <a:rPr lang="es" sz="1400"/>
              <a:t>: 92930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Patrimonio neto: 43181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rgbClr val="FF0000"/>
                </a:solidFill>
              </a:rPr>
              <a:t>Total pasivo + Patrimonio neto</a:t>
            </a:r>
            <a:r>
              <a:rPr lang="es" sz="1400">
                <a:solidFill>
                  <a:srgbClr val="FF0000"/>
                </a:solidFill>
              </a:rPr>
              <a:t>: 136111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Pasivo corriente: 47874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Pasivo no corriente: 45568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/>
              <a:t>Total pasivo</a:t>
            </a:r>
            <a:r>
              <a:rPr lang="es" sz="1400"/>
              <a:t>: 93442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Patrimonio neto: 45473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rgbClr val="FF0000"/>
                </a:solidFill>
              </a:rPr>
              <a:t>Total pasivo + Patrimonio neto</a:t>
            </a:r>
            <a:r>
              <a:rPr lang="es" sz="1400">
                <a:solidFill>
                  <a:srgbClr val="FF0000"/>
                </a:solidFill>
              </a:rPr>
              <a:t>: 138915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Pasivo corriente: 50723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Pasivo no corriente:51399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/>
              <a:t>Total pasivo</a:t>
            </a:r>
            <a:r>
              <a:rPr lang="es" sz="1400"/>
              <a:t>: 102122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Patrimonio neto: 48126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rgbClr val="FF0000"/>
                </a:solidFill>
              </a:rPr>
              <a:t>Total pasivo + Patrimonio neto</a:t>
            </a:r>
            <a:r>
              <a:rPr lang="es" sz="1400">
                <a:solidFill>
                  <a:srgbClr val="FF0000"/>
                </a:solidFill>
              </a:rPr>
              <a:t>: 150248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9" name="Google Shape;179;p29"/>
          <p:cNvSpPr txBox="1"/>
          <p:nvPr/>
        </p:nvSpPr>
        <p:spPr>
          <a:xfrm>
            <a:off x="5546700" y="1401825"/>
            <a:ext cx="35973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ACTIVO CORRIENTE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                                                   ACTIVO TOTAL 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ACTIVO NO CORRIENTE</a:t>
            </a:r>
            <a:endParaRPr sz="1200"/>
          </a:p>
        </p:txBody>
      </p:sp>
      <p:sp>
        <p:nvSpPr>
          <p:cNvPr id="180" name="Google Shape;180;p29"/>
          <p:cNvSpPr/>
          <p:nvPr/>
        </p:nvSpPr>
        <p:spPr>
          <a:xfrm>
            <a:off x="8960625" y="1595025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7515325" y="1798950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7278300" y="1401825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5431125" y="3048825"/>
            <a:ext cx="35973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PASIVO </a:t>
            </a:r>
            <a:r>
              <a:rPr lang="es" sz="1200"/>
              <a:t>CORRIENTE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                                                    PASIVO +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PASIVO NO CORRIENTE      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                                                    PATRIMONIO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PATRIMONIO NETO</a:t>
            </a:r>
            <a:endParaRPr sz="1200"/>
          </a:p>
        </p:txBody>
      </p:sp>
      <p:sp>
        <p:nvSpPr>
          <p:cNvPr id="184" name="Google Shape;184;p29"/>
          <p:cNvSpPr/>
          <p:nvPr/>
        </p:nvSpPr>
        <p:spPr>
          <a:xfrm>
            <a:off x="7399750" y="3445950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7162725" y="3048825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8675675" y="3361275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>
            <a:off x="7028625" y="3846150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1281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RATIOS</a:t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1047075" y="4256075"/>
            <a:ext cx="66828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Datos calculados a partir del balance </a:t>
            </a:r>
            <a:r>
              <a:rPr lang="es" sz="1300"/>
              <a:t>mostrado anteriormente </a:t>
            </a:r>
            <a:r>
              <a:rPr lang="es" sz="1300"/>
              <a:t>y las fórmulas correspondientes.</a:t>
            </a:r>
            <a:endParaRPr sz="1300"/>
          </a:p>
        </p:txBody>
      </p:sp>
      <p:graphicFrame>
        <p:nvGraphicFramePr>
          <p:cNvPr id="194" name="Google Shape;194;p30"/>
          <p:cNvGraphicFramePr/>
          <p:nvPr/>
        </p:nvGraphicFramePr>
        <p:xfrm>
          <a:off x="768975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{812F3210-E401-4362-B0D2-8D8C9C254E95}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2019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2018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2017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Ratio de endeudamiento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2,12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2,0549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2,15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Ratio de liquidez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1,387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1,348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1,318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Rentabilidad financiera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10,75%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12,77%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13,8%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Rentabilidad económica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5,003%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5,79%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6,01%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Fondo de maniobra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19647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16682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14673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153600" y="26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ANÁLISIS DE PORCENTAJE HORIZONTAL</a:t>
            </a:r>
            <a:endParaRPr sz="2300"/>
          </a:p>
        </p:txBody>
      </p:sp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14891" l="17566" r="21816" t="32672"/>
          <a:stretch/>
        </p:blipFill>
        <p:spPr>
          <a:xfrm>
            <a:off x="1430950" y="1029799"/>
            <a:ext cx="6282077" cy="30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2506950" y="4277650"/>
            <a:ext cx="3813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 DE LA EMPRESA AUMENTA (%)</a:t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5995675" y="4319875"/>
            <a:ext cx="134100" cy="247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09550" y="45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Siemens</a:t>
            </a:r>
            <a:endParaRPr sz="3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-20325" y="1223525"/>
            <a:ext cx="35205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es" sz="1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Fundadores:  Siemens y Halske </a:t>
            </a:r>
            <a:r>
              <a:rPr lang="es" sz="1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-Compañía pública limitada</a:t>
            </a:r>
            <a:r>
              <a:rPr lang="es" sz="1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           -Mayor empresa industrial de Europa  -Opera en 4 sectores principales</a:t>
            </a:r>
            <a:endParaRPr sz="17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7856250" y="2350175"/>
            <a:ext cx="1173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30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ANÁLISIS PORCENTAJE VERTICAL</a:t>
            </a:r>
            <a:endParaRPr sz="2300"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16921" l="4567" r="3155" t="36475"/>
          <a:stretch/>
        </p:blipFill>
        <p:spPr>
          <a:xfrm>
            <a:off x="155850" y="1134864"/>
            <a:ext cx="8832302" cy="259561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2020950" y="4156475"/>
            <a:ext cx="51021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DISTRIBUCIÓN DEL VALOR DE LA EMPRESA: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Más de la mitad del capital en el activo no corriente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28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ESTADO DE ORIGEN Y APLICACIÓN DE FONDOS</a:t>
            </a:r>
            <a:endParaRPr sz="2300"/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b="25836" l="7380" r="6797" t="31252"/>
          <a:stretch/>
        </p:blipFill>
        <p:spPr>
          <a:xfrm>
            <a:off x="356013" y="1559900"/>
            <a:ext cx="8431973" cy="237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ACTIVIDAD PRODUCTIVA DE LA EMPRESA Y SISTEMA PRODUCTIVO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/>
              <a:t>• </a:t>
            </a:r>
            <a:r>
              <a:rPr lang="es" sz="2200"/>
              <a:t>Factores de producción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/>
              <a:t>• Proceso de transformación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/>
              <a:t>• Resultados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/>
              <a:t>• Entorno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/>
              <a:t>• Retroalimentación de la información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00" y="3324775"/>
            <a:ext cx="3362325" cy="16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45005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FACTORES DE PRODUCCIÓN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•</a:t>
            </a:r>
            <a:r>
              <a:rPr lang="es" sz="2400" u="sng"/>
              <a:t>Factores crativos:</a:t>
            </a:r>
            <a:endParaRPr sz="2400" u="sng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- </a:t>
            </a:r>
            <a:r>
              <a:rPr lang="es" sz="2000"/>
              <a:t>Investigación y desarrollo</a:t>
            </a:r>
            <a:r>
              <a:rPr lang="es" sz="1600"/>
              <a:t>: Inversiones por 20 millones de dólares.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- 3 centros localizados en México. Desarrollo de innovación tecnológica para beneficiar el ecosistema industrial.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- Configuración de productos y procesos: </a:t>
            </a:r>
            <a:r>
              <a:rPr lang="es" sz="1600"/>
              <a:t>Para aumentar la productividad, flexibilidad y  eficacia; se utiliza la automatización industrial.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cxnSp>
        <p:nvCxnSpPr>
          <p:cNvPr id="227" name="Google Shape;227;p35"/>
          <p:cNvCxnSpPr/>
          <p:nvPr/>
        </p:nvCxnSpPr>
        <p:spPr>
          <a:xfrm>
            <a:off x="6043625" y="2903925"/>
            <a:ext cx="58950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35"/>
          <p:cNvSpPr txBox="1"/>
          <p:nvPr/>
        </p:nvSpPr>
        <p:spPr>
          <a:xfrm>
            <a:off x="6313250" y="3161100"/>
            <a:ext cx="2657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</a:rPr>
              <a:t>Uso de sistemas de software y hardware para controlar máquinas y/o procesos industriales.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0" y="3386125"/>
            <a:ext cx="2718200" cy="15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FACTORES DE PRODUCCIÓN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s" sz="2300"/>
              <a:t>•</a:t>
            </a:r>
            <a:r>
              <a:rPr lang="es" sz="2300" u="sng"/>
              <a:t>Factores elementales:</a:t>
            </a:r>
            <a:endParaRPr sz="2300" u="sng"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s" sz="2300"/>
              <a:t>-</a:t>
            </a:r>
            <a:r>
              <a:rPr lang="es" sz="1900"/>
              <a:t> Materiales, energía, capital, trabajo: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500"/>
              <a:t>- Utilización de la innovación para ser competitivo.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500"/>
              <a:t>- 83 mil millones de euros (2018).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500"/>
              <a:t>- 379.000 de empleados.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s" sz="2300"/>
              <a:t>•</a:t>
            </a:r>
            <a:r>
              <a:rPr lang="es" sz="2300" u="sng"/>
              <a:t>Factores</a:t>
            </a:r>
            <a:r>
              <a:rPr lang="es" sz="2700" u="sng"/>
              <a:t> </a:t>
            </a:r>
            <a:r>
              <a:rPr lang="es" sz="2300" u="sng"/>
              <a:t>directivos:</a:t>
            </a:r>
            <a:endParaRPr sz="2300" u="sng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900"/>
              <a:t>-Planificación, organización, control: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500"/>
              <a:t>- Mayor libertad empresarial a las empresas individuales de Siemens.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500"/>
              <a:t>- Fortalecimiento de la cartera de la compañía.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</p:txBody>
      </p:sp>
      <p:cxnSp>
        <p:nvCxnSpPr>
          <p:cNvPr id="235" name="Google Shape;235;p36"/>
          <p:cNvCxnSpPr/>
          <p:nvPr/>
        </p:nvCxnSpPr>
        <p:spPr>
          <a:xfrm>
            <a:off x="4393400" y="4393400"/>
            <a:ext cx="964500" cy="35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6"/>
          <p:cNvSpPr txBox="1"/>
          <p:nvPr/>
        </p:nvSpPr>
        <p:spPr>
          <a:xfrm>
            <a:off x="5507825" y="4393400"/>
            <a:ext cx="2700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Inversiones en nuevos campos de crecimiento, administración distribuida de la energía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39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Proceso de transformación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• </a:t>
            </a:r>
            <a:r>
              <a:rPr lang="es" sz="2400" u="sng"/>
              <a:t>Tareas:</a:t>
            </a:r>
            <a:endParaRPr sz="2400" u="sng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- </a:t>
            </a:r>
            <a:r>
              <a:rPr lang="es" sz="2000" u="sng"/>
              <a:t>Esenciales, auxiliares, margen de tolerancia, preparación y post-ajuste:</a:t>
            </a:r>
            <a:endParaRPr sz="2000" u="sng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- </a:t>
            </a:r>
            <a:r>
              <a:rPr lang="es" sz="1600"/>
              <a:t>  Programación de las cámaras independientes,  control de movimiento, control por levas,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• </a:t>
            </a:r>
            <a:r>
              <a:rPr lang="es" sz="2400" u="sng"/>
              <a:t>Flujos:</a:t>
            </a:r>
            <a:endParaRPr sz="2400" u="sng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- Flujo de bienes, flujo de información: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-  </a:t>
            </a:r>
            <a:r>
              <a:rPr lang="es" sz="1600"/>
              <a:t>Industria, aplicación, técnica.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• </a:t>
            </a:r>
            <a:r>
              <a:rPr lang="es" sz="2400" u="sng"/>
              <a:t>Almacenamiento:</a:t>
            </a:r>
            <a:endParaRPr sz="2400" u="sng"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- </a:t>
            </a:r>
            <a:r>
              <a:rPr lang="es" sz="2000"/>
              <a:t>Almacenamiento de bienes, información: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cxnSp>
        <p:nvCxnSpPr>
          <p:cNvPr id="242" name="Google Shape;242;p37"/>
          <p:cNvCxnSpPr/>
          <p:nvPr/>
        </p:nvCxnSpPr>
        <p:spPr>
          <a:xfrm flipH="1" rot="10800000">
            <a:off x="5765000" y="4114700"/>
            <a:ext cx="600000" cy="2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7"/>
          <p:cNvSpPr txBox="1"/>
          <p:nvPr/>
        </p:nvSpPr>
        <p:spPr>
          <a:xfrm>
            <a:off x="6461525" y="3750475"/>
            <a:ext cx="217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</a:rPr>
              <a:t>Innovación con baterías de litio, productos de venta</a:t>
            </a:r>
            <a:r>
              <a:rPr lang="e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•</a:t>
            </a:r>
            <a:r>
              <a:rPr lang="es" sz="2400" u="sng"/>
              <a:t>Productos: Bienes y servicios:</a:t>
            </a:r>
            <a:endParaRPr sz="2400" u="sng"/>
          </a:p>
          <a:p>
            <a:pPr indent="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  - Transporte y entrega concertada.</a:t>
            </a:r>
            <a:endParaRPr sz="1600"/>
          </a:p>
          <a:p>
            <a:pPr indent="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  - Instalación y asesoramiento.</a:t>
            </a:r>
            <a:endParaRPr sz="1600"/>
          </a:p>
          <a:p>
            <a:pPr indent="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  - Retirada y reciclaje.</a:t>
            </a:r>
            <a:endParaRPr sz="1600"/>
          </a:p>
          <a:p>
            <a:pPr indent="0" lvl="0" marL="3429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  - Asesoramiento 24h/7d.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•</a:t>
            </a:r>
            <a:r>
              <a:rPr lang="es" sz="2400" u="sng"/>
              <a:t>Influencias socioculturales:</a:t>
            </a:r>
            <a:endParaRPr sz="2400" u="sng"/>
          </a:p>
          <a:p>
            <a:pPr indent="0" lvl="0" marL="3429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	</a:t>
            </a:r>
            <a:r>
              <a:rPr lang="es" sz="1600"/>
              <a:t>- Conectivismo como teoría de aprendizaje.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000" y="1531388"/>
            <a:ext cx="2676525" cy="20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idx="4294967295" type="title"/>
          </p:nvPr>
        </p:nvSpPr>
        <p:spPr>
          <a:xfrm>
            <a:off x="727800" y="5036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Entorno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s" sz="1800"/>
              <a:t>-  Elementos que no forman parte de la función de producción pero  influyen en ella.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s" sz="1800"/>
              <a:t>-  App con IA para el mantenimiento de los motores.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-  Router industrial con conexión 5g.</a:t>
            </a:r>
            <a:endParaRPr sz="2600"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125" y="2791950"/>
            <a:ext cx="2788650" cy="20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925" y="2662600"/>
            <a:ext cx="2881275" cy="19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Retroalimentación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2000"/>
              <a:t>  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- Mecanismos de retroalimentación de información que dicta el cumplimiento de los objetivos.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- Ej: Supervisión del circuito de realimentación en el programa de seguridad.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675" y="2764625"/>
            <a:ext cx="930600" cy="20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150" y="2612275"/>
            <a:ext cx="2396725" cy="23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Segmentos del Mercado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/>
              <a:t>•Mercados eléctricos (Estados Unidos, Europa Occidental, Asia).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/>
              <a:t>•Sector de la energía.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/>
              <a:t>•Sector de salud.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/>
              <a:t>•Sector de la industria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650" y="2453875"/>
            <a:ext cx="3160850" cy="19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-555822" y="308425"/>
            <a:ext cx="5895300" cy="18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Los 4 sectores principales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4742125" y="2900500"/>
            <a:ext cx="40854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    </a:t>
            </a:r>
            <a:r>
              <a:rPr lang="es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Industrial</a:t>
            </a:r>
            <a:endParaRPr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    Energético</a:t>
            </a:r>
            <a:endParaRPr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                   Salud</a:t>
            </a:r>
            <a:endParaRPr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Infraestructuras</a:t>
            </a:r>
            <a:endParaRPr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3" cy="253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31450"/>
            <a:ext cx="4572000" cy="26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u="sng"/>
              <a:t>Estrategia de producto</a:t>
            </a:r>
            <a:endParaRPr sz="2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/>
              <a:t>Conserva su liderazgo debido a:</a:t>
            </a:r>
            <a:endParaRPr sz="2200"/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- Entrega a sus clientes un valor añadido único.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     - Se encarga de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     - Convierte innovadoras tecnologías no esenciales en el negocio.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50" y="3118250"/>
            <a:ext cx="3054575" cy="17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Estrategia de precios de la empresa</a:t>
            </a:r>
            <a:endParaRPr u="sng"/>
          </a:p>
        </p:txBody>
      </p:sp>
      <p:sp>
        <p:nvSpPr>
          <p:cNvPr id="281" name="Google Shape;281;p43"/>
          <p:cNvSpPr txBox="1"/>
          <p:nvPr/>
        </p:nvSpPr>
        <p:spPr>
          <a:xfrm>
            <a:off x="443550" y="1571850"/>
            <a:ext cx="78747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Diseños comunes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Gama alta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Amplia vida útil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Precios altos pero justificados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475" y="1321325"/>
            <a:ext cx="3216325" cy="32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Estrategia de distribución</a:t>
            </a:r>
            <a:endParaRPr u="sng"/>
          </a:p>
        </p:txBody>
      </p:sp>
      <p:sp>
        <p:nvSpPr>
          <p:cNvPr id="288" name="Google Shape;288;p44"/>
          <p:cNvSpPr txBox="1"/>
          <p:nvPr/>
        </p:nvSpPr>
        <p:spPr>
          <a:xfrm>
            <a:off x="539525" y="1607350"/>
            <a:ext cx="80490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Digitalización de la empresa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Canal Directo e indirecto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Estrategia intensiva</a:t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75" y="1291025"/>
            <a:ext cx="4064075" cy="27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Estrategia de comunicación:</a:t>
            </a:r>
            <a:endParaRPr u="sng"/>
          </a:p>
        </p:txBody>
      </p:sp>
      <p:sp>
        <p:nvSpPr>
          <p:cNvPr id="295" name="Google Shape;295;p45"/>
          <p:cNvSpPr txBox="1"/>
          <p:nvPr/>
        </p:nvSpPr>
        <p:spPr>
          <a:xfrm>
            <a:off x="311700" y="1224050"/>
            <a:ext cx="78513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Estrategia persuasiva y de refuerzo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Anuncios dirigidos a los clientes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En televisión y plataformas digitales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nuncio frigoríficos Siemens, extraído del BLOQUE ANUNCIOS 18 de mi canal, que incluye publicidad emitida el 23 de julio de 2005." id="296" name="Google Shape;296;p45" title="Anuncio frigoríficos Siemens (2005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900" y="1231925"/>
            <a:ext cx="4286400" cy="3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title"/>
          </p:nvPr>
        </p:nvSpPr>
        <p:spPr>
          <a:xfrm>
            <a:off x="623400" y="160650"/>
            <a:ext cx="8520600" cy="4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</a:t>
            </a:r>
            <a:r>
              <a:rPr lang="es" sz="2200"/>
              <a:t>Sponsors</a:t>
            </a:r>
            <a:endParaRPr sz="2100"/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477" y="505075"/>
            <a:ext cx="5177050" cy="25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/>
          <p:nvPr/>
        </p:nvSpPr>
        <p:spPr>
          <a:xfrm>
            <a:off x="4274400" y="3239425"/>
            <a:ext cx="595200" cy="77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Conclusiones</a:t>
            </a:r>
            <a:endParaRPr b="1"/>
          </a:p>
        </p:txBody>
      </p:sp>
      <p:sp>
        <p:nvSpPr>
          <p:cNvPr id="309" name="Google Shape;309;p47"/>
          <p:cNvSpPr txBox="1"/>
          <p:nvPr/>
        </p:nvSpPr>
        <p:spPr>
          <a:xfrm>
            <a:off x="1007600" y="1156275"/>
            <a:ext cx="3004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u="sng"/>
              <a:t>Puntos fuertes</a:t>
            </a:r>
            <a:r>
              <a:rPr lang="es"/>
              <a:t>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Aumento anual del valor de la empresa.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Gran innovación tecnológica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Inversiones en nuevos campos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Gran calidad/precio en productos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Buenas estrategias de distribución y comunicación que ayudan a fomentar la marca</a:t>
            </a:r>
            <a:endParaRPr/>
          </a:p>
        </p:txBody>
      </p:sp>
      <p:sp>
        <p:nvSpPr>
          <p:cNvPr id="310" name="Google Shape;310;p47"/>
          <p:cNvSpPr txBox="1"/>
          <p:nvPr/>
        </p:nvSpPr>
        <p:spPr>
          <a:xfrm>
            <a:off x="4572000" y="1156275"/>
            <a:ext cx="30045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u="sng"/>
              <a:t>Puntos débiles</a:t>
            </a:r>
            <a:r>
              <a:rPr lang="es"/>
              <a:t> 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Falta de tiendas físicas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Pérdida de 918 millones por el impacto del COVID-19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  <p:sp>
        <p:nvSpPr>
          <p:cNvPr id="316" name="Google Shape;316;p48"/>
          <p:cNvSpPr txBox="1"/>
          <p:nvPr/>
        </p:nvSpPr>
        <p:spPr>
          <a:xfrm>
            <a:off x="471475" y="1189450"/>
            <a:ext cx="68943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https://es.investing.com/</a:t>
            </a:r>
            <a:endParaRPr sz="1800" u="sng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rgbClr val="4A86E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https://www.theofficialboard.es/organigrama/siemens-gamesa-renewable-energy</a:t>
            </a:r>
            <a:endParaRPr sz="1800" u="sng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u="sng">
                <a:solidFill>
                  <a:srgbClr val="4A86E8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https://www.siemensgamesa.com/es-es/-/media/siemensgamesa/downloads/es/sustainability/politica-global-de-rsc.pdf</a:t>
            </a:r>
            <a:endParaRPr sz="1800" u="sng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60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117325" y="331875"/>
            <a:ext cx="45258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Historia de Siemens</a:t>
            </a:r>
            <a:endParaRPr sz="43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21175" y="1479050"/>
            <a:ext cx="4795500" cy="3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1847, La compañía hoy conocida como Siemens fue fundada por Siemens y Halske.</a:t>
            </a:r>
            <a:endParaRPr sz="21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1866 Siemens descubrió el principio electrodinámico, para generar electricidad a gran escala, supuso un impacto económico significativo.</a:t>
            </a:r>
            <a:endParaRPr sz="21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Controversias en la II Guerra Mundial</a:t>
            </a:r>
            <a:endParaRPr sz="21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4293725" y="66675"/>
            <a:ext cx="4511100" cy="14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II Guerra Mundial</a:t>
            </a:r>
            <a:endParaRPr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4236900" y="1626025"/>
            <a:ext cx="4548900" cy="3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1939-1945 Siemens explotó el trabajo forzado de los encerrados en los campos de exterminación. Poseían una planta en el campo de Auschwitz.</a:t>
            </a:r>
            <a:endParaRPr sz="20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Los trabajadores a menudo se morían por desnutrición.</a:t>
            </a:r>
            <a:endParaRPr sz="20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La empresa suministró bienes a los nazis y a los campos de exterminio.</a:t>
            </a:r>
            <a:endParaRPr sz="20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9598"/>
            <a:ext cx="3927351" cy="294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927349" cy="261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1511078" y="76125"/>
            <a:ext cx="5838300" cy="11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Dimensión de Siemens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1802525" y="1327275"/>
            <a:ext cx="5255400" cy="15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400.000</a:t>
            </a:r>
            <a:r>
              <a:rPr lang="es" sz="2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trabajadores</a:t>
            </a:r>
            <a:endParaRPr sz="27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repartidos en </a:t>
            </a:r>
            <a:r>
              <a:rPr lang="es" sz="27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190</a:t>
            </a:r>
            <a:r>
              <a:rPr lang="es" sz="2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países</a:t>
            </a:r>
            <a:endParaRPr sz="27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116.000 Millones</a:t>
            </a:r>
            <a:r>
              <a:rPr lang="es" sz="2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€ generados en </a:t>
            </a:r>
            <a:r>
              <a:rPr lang="es" sz="27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2019</a:t>
            </a:r>
            <a:endParaRPr sz="30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28484"/>
          <a:stretch/>
        </p:blipFill>
        <p:spPr>
          <a:xfrm>
            <a:off x="0" y="2958100"/>
            <a:ext cx="9144000" cy="367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-453500" y="90350"/>
            <a:ext cx="5484900" cy="10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latin typeface="Oswald"/>
                <a:ea typeface="Oswald"/>
                <a:cs typeface="Oswald"/>
                <a:sym typeface="Oswald"/>
              </a:rPr>
              <a:t>Datos</a:t>
            </a:r>
            <a:r>
              <a:rPr lang="es" sz="4400">
                <a:latin typeface="Oswald"/>
                <a:ea typeface="Oswald"/>
                <a:cs typeface="Oswald"/>
                <a:sym typeface="Oswald"/>
              </a:rPr>
              <a:t> de la empresa</a:t>
            </a:r>
            <a:endParaRPr sz="4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6425" y="1232550"/>
            <a:ext cx="3984900" cy="3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 acción ~ 114€</a:t>
            </a:r>
            <a:endParaRPr sz="19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2016 Siemens cerró un acuerdo con Gamesa para poseer el 59% de Gamesa </a:t>
            </a:r>
            <a:endParaRPr sz="19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 cambio, cada accionista de Gamesa recibió 3,75 euros por título.</a:t>
            </a:r>
            <a:endParaRPr sz="19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Sedes: Berlín, Múnich y Erlangen (Alemania)</a:t>
            </a:r>
            <a:endParaRPr sz="19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Forma jurídica: Sociedad anónima</a:t>
            </a:r>
            <a:endParaRPr sz="19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1827" l="0" r="1312" t="23590"/>
          <a:stretch/>
        </p:blipFill>
        <p:spPr>
          <a:xfrm>
            <a:off x="4633100" y="2571750"/>
            <a:ext cx="4451374" cy="25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4389" l="0" r="1322" t="16521"/>
          <a:stretch/>
        </p:blipFill>
        <p:spPr>
          <a:xfrm>
            <a:off x="4633100" y="71100"/>
            <a:ext cx="4451371" cy="2441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-788123" y="189925"/>
            <a:ext cx="6980700" cy="13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Sociedad anónima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115350" y="1596825"/>
            <a:ext cx="6864300" cy="27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Lobster"/>
                <a:ea typeface="Lobster"/>
                <a:cs typeface="Lobster"/>
                <a:sym typeface="Lobster"/>
              </a:rPr>
              <a:t>Ventajas:</a:t>
            </a:r>
            <a:endParaRPr>
              <a:solidFill>
                <a:schemeClr val="accent6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highlight>
                  <a:srgbClr val="434343"/>
                </a:highlight>
                <a:latin typeface="Oswald"/>
                <a:ea typeface="Oswald"/>
                <a:cs typeface="Oswald"/>
                <a:sym typeface="Oswald"/>
              </a:rPr>
              <a:t>Responsabilidad frente a acreedores limitada al capital social y bienes a nombre de la empresa.</a:t>
            </a:r>
            <a:endParaRPr sz="2200">
              <a:solidFill>
                <a:srgbClr val="FFFFFF"/>
              </a:solidFill>
              <a:highlight>
                <a:srgbClr val="434343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highlight>
                <a:srgbClr val="434343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highlight>
                  <a:srgbClr val="434343"/>
                </a:highlight>
                <a:latin typeface="Oswald"/>
                <a:ea typeface="Oswald"/>
                <a:cs typeface="Oswald"/>
                <a:sym typeface="Oswald"/>
              </a:rPr>
              <a:t>Favorece la libre transmisión de las acciones.</a:t>
            </a:r>
            <a:endParaRPr sz="2200">
              <a:solidFill>
                <a:srgbClr val="FFFFFF"/>
              </a:solidFill>
              <a:highlight>
                <a:srgbClr val="434343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highlight>
                <a:srgbClr val="434343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FFFF"/>
                </a:solidFill>
                <a:highlight>
                  <a:srgbClr val="434343"/>
                </a:highlight>
                <a:latin typeface="Oswald"/>
                <a:ea typeface="Oswald"/>
                <a:cs typeface="Oswald"/>
                <a:sym typeface="Oswald"/>
              </a:rPr>
              <a:t>Facilita la incorporación de nuevos inversores.</a:t>
            </a:r>
            <a:endParaRPr sz="2200">
              <a:solidFill>
                <a:srgbClr val="FFFFFF"/>
              </a:solidFill>
              <a:highlight>
                <a:srgbClr val="434343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highlight>
                <a:srgbClr val="434343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highlight>
                <a:srgbClr val="434343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highlight>
                <a:srgbClr val="434343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140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PRINCIPALES ÁREAS DE DE RESPONSABILIDAD SOCIAL CORPORATIVA</a:t>
            </a:r>
            <a:endParaRPr b="1" sz="2200"/>
          </a:p>
        </p:txBody>
      </p:sp>
      <p:sp>
        <p:nvSpPr>
          <p:cNvPr id="111" name="Google Shape;111;p21"/>
          <p:cNvSpPr txBox="1"/>
          <p:nvPr/>
        </p:nvSpPr>
        <p:spPr>
          <a:xfrm>
            <a:off x="680150" y="1270375"/>
            <a:ext cx="32628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 modelo de negocio está basado en el compromiso con la creación de valor y el desarrollo sostenible.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75" y="935175"/>
            <a:ext cx="3599550" cy="38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1143350" y="2571750"/>
            <a:ext cx="23364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</a:t>
            </a:r>
            <a:r>
              <a:rPr lang="es"/>
              <a:t>comprometen</a:t>
            </a:r>
            <a:r>
              <a:rPr lang="es"/>
              <a:t> a desarrollar: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Valores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Principios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Criterios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Actitudes orientados a la creación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